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57" r:id="rId4"/>
    <p:sldId id="258" r:id="rId5"/>
    <p:sldId id="259" r:id="rId6"/>
    <p:sldId id="267" r:id="rId7"/>
    <p:sldId id="261" r:id="rId8"/>
    <p:sldId id="262" r:id="rId9"/>
    <p:sldId id="263" r:id="rId10"/>
    <p:sldId id="264" r:id="rId11"/>
    <p:sldId id="260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212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711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3434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905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381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263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422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113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76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009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739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34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75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 group of glass chess pieces&#10;&#10;Description automatically generated with low confidence">
            <a:extLst>
              <a:ext uri="{FF2B5EF4-FFF2-40B4-BE49-F238E27FC236}">
                <a16:creationId xmlns:a16="http://schemas.microsoft.com/office/drawing/2014/main" id="{97FFB96B-18ED-4FB1-813B-B3B74CB9FE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1A0E58-A039-4588-BCCE-A897D994E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Chess Data Scraper Project</a:t>
            </a:r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BB5BBF-D45C-48E0-AA8B-ED9D16C70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r>
              <a:rPr lang="en-US" sz="2000" dirty="0"/>
              <a:t>Hussein </a:t>
            </a:r>
            <a:r>
              <a:rPr lang="en-US" sz="2000" dirty="0" err="1"/>
              <a:t>Rizkana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00137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A6CDC-4FB3-4954-8385-AA03EA5EF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6DC28-2C6E-4201-B688-95F4B7798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same file was stored on the cloud but in string format in the AWS s3 </a:t>
            </a:r>
            <a:r>
              <a:rPr lang="en-US" dirty="0" err="1"/>
              <a:t>datalake</a:t>
            </a:r>
            <a:r>
              <a:rPr lang="en-US" dirty="0"/>
              <a:t> using the boto3 client. </a:t>
            </a:r>
          </a:p>
          <a:p>
            <a:r>
              <a:rPr lang="en-US" dirty="0"/>
              <a:t>String format was used to save the data as a .txt file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7219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8A9DC-CBE7-4AF5-8984-62DD1180E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RDS (PostgreSQL) – tables ERD</a:t>
            </a:r>
            <a:endParaRPr lang="en-GB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03C341-79F0-4700-ADFF-CAA46B68C0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025" t="42138" r="20761" b="17884"/>
          <a:stretch/>
        </p:blipFill>
        <p:spPr>
          <a:xfrm>
            <a:off x="1848256" y="1690688"/>
            <a:ext cx="7684851" cy="4093799"/>
          </a:xfrm>
        </p:spPr>
      </p:pic>
    </p:spTree>
    <p:extLst>
      <p:ext uri="{BB962C8B-B14F-4D97-AF65-F5344CB8AC3E}">
        <p14:creationId xmlns:p14="http://schemas.microsoft.com/office/powerpoint/2010/main" val="97682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A9847-88BD-4016-B109-57DE05609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RDS (PostgreSQL) - Python Implementation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D7DC4-21F5-47B8-9676-0E2903001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Libraries used: psycopg2, chess</a:t>
            </a:r>
          </a:p>
          <a:p>
            <a:r>
              <a:rPr lang="en-US" dirty="0"/>
              <a:t>Psycopg2 was used for all </a:t>
            </a:r>
            <a:r>
              <a:rPr lang="en-US" dirty="0" err="1"/>
              <a:t>sql</a:t>
            </a:r>
            <a:r>
              <a:rPr lang="en-US" dirty="0"/>
              <a:t> operations and chess was used to decipher portable game notation into an easier format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5424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FEA39-B82B-4AAD-8D38-40D4F4108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result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D57043-5F7B-4694-958E-1E306FD672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85" t="21277" r="665" b="11347"/>
          <a:stretch/>
        </p:blipFill>
        <p:spPr>
          <a:xfrm>
            <a:off x="301557" y="1605063"/>
            <a:ext cx="5943600" cy="46206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ACCEDE0-99DD-41DF-BA9A-74B75C99AD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182" t="15603" r="1781" b="44964"/>
          <a:stretch/>
        </p:blipFill>
        <p:spPr>
          <a:xfrm>
            <a:off x="6361888" y="2563237"/>
            <a:ext cx="5612861" cy="270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378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FD0BB-CE8F-4362-B113-95CEFD1F9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1A1EE-EB5F-4714-AAA4-660AEE85A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 description</a:t>
            </a:r>
          </a:p>
          <a:p>
            <a:r>
              <a:rPr lang="en-US" dirty="0"/>
              <a:t>Possible Uses</a:t>
            </a:r>
          </a:p>
          <a:p>
            <a:r>
              <a:rPr lang="en-US" dirty="0"/>
              <a:t>Data acquisition</a:t>
            </a:r>
          </a:p>
          <a:p>
            <a:r>
              <a:rPr lang="en-US" dirty="0"/>
              <a:t>Data Cleaning</a:t>
            </a:r>
          </a:p>
          <a:p>
            <a:r>
              <a:rPr lang="en-US" dirty="0"/>
              <a:t>Data Storage</a:t>
            </a:r>
          </a:p>
        </p:txBody>
      </p:sp>
    </p:spTree>
    <p:extLst>
      <p:ext uri="{BB962C8B-B14F-4D97-AF65-F5344CB8AC3E}">
        <p14:creationId xmlns:p14="http://schemas.microsoft.com/office/powerpoint/2010/main" val="2499738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24C0D-0D85-462A-B11B-D9873D955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Dataset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9DE68-B3A2-468E-9789-70FCFFA3FB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data set consists of chess games played in January of year 2020 by all GM’s on Chess.com but is easily scalable</a:t>
            </a:r>
          </a:p>
          <a:p>
            <a:r>
              <a:rPr lang="en-US" dirty="0"/>
              <a:t>Accessory information is the focus of this dataset</a:t>
            </a:r>
          </a:p>
          <a:p>
            <a:r>
              <a:rPr lang="en-US" dirty="0"/>
              <a:t>Players: </a:t>
            </a:r>
            <a:r>
              <a:rPr lang="en-US" dirty="0" err="1"/>
              <a:t>player_id</a:t>
            </a:r>
            <a:r>
              <a:rPr lang="en-US" dirty="0"/>
              <a:t>, username, name, join date, country code, streamer status, title</a:t>
            </a:r>
          </a:p>
          <a:p>
            <a:r>
              <a:rPr lang="en-GB" dirty="0"/>
              <a:t>moves : </a:t>
            </a:r>
            <a:r>
              <a:rPr lang="en-GB" dirty="0" err="1"/>
              <a:t>game_id</a:t>
            </a:r>
            <a:r>
              <a:rPr lang="en-GB" dirty="0"/>
              <a:t>, move number , white move, white clock, black move, black clock</a:t>
            </a:r>
          </a:p>
          <a:p>
            <a:r>
              <a:rPr lang="en-GB" dirty="0"/>
              <a:t>games : </a:t>
            </a:r>
            <a:r>
              <a:rPr lang="en-GB" dirty="0" err="1"/>
              <a:t>game_id</a:t>
            </a:r>
            <a:r>
              <a:rPr lang="en-GB" dirty="0"/>
              <a:t>, player black username, player white username, result black, result white, game mode, time control, increment , date, opening, white </a:t>
            </a:r>
            <a:r>
              <a:rPr lang="en-GB" dirty="0" err="1"/>
              <a:t>elo</a:t>
            </a:r>
            <a:r>
              <a:rPr lang="en-GB" dirty="0"/>
              <a:t>, black </a:t>
            </a:r>
            <a:r>
              <a:rPr lang="en-GB" dirty="0" err="1"/>
              <a:t>elo</a:t>
            </a:r>
            <a:r>
              <a:rPr lang="en-GB" dirty="0"/>
              <a:t>, start time"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88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6B8EE-1306-4C46-B67E-128B195BA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and Possible Uses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7D744-74E8-4DE5-AB36-E59559D30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of day and method of play</a:t>
            </a:r>
          </a:p>
          <a:p>
            <a:r>
              <a:rPr lang="en-US" dirty="0"/>
              <a:t>Time of day and win rate </a:t>
            </a:r>
          </a:p>
          <a:p>
            <a:r>
              <a:rPr lang="en-US" dirty="0"/>
              <a:t>Country and opening chosen </a:t>
            </a:r>
          </a:p>
          <a:p>
            <a:r>
              <a:rPr lang="en-US" dirty="0"/>
              <a:t>Average time per move depending on opponent ranking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090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14B4C-8577-4884-8CE4-8B9BC8A95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86F9C-96C2-4C48-A508-618135FCD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was all scraped off chess.com:</a:t>
            </a:r>
          </a:p>
          <a:p>
            <a:r>
              <a:rPr lang="en-US" dirty="0" err="1"/>
              <a:t>Chessdotcom</a:t>
            </a:r>
            <a:r>
              <a:rPr lang="en-US" dirty="0"/>
              <a:t> API was used to retrieve usernames with a given title using ‘</a:t>
            </a:r>
            <a:r>
              <a:rPr lang="en-US" dirty="0" err="1"/>
              <a:t>get_titled_players”function</a:t>
            </a:r>
            <a:r>
              <a:rPr lang="en-US" dirty="0"/>
              <a:t> and “</a:t>
            </a:r>
            <a:r>
              <a:rPr lang="en-US" dirty="0" err="1"/>
              <a:t>get_player_games_by_month</a:t>
            </a:r>
            <a:r>
              <a:rPr lang="en-US" dirty="0"/>
              <a:t>” to retrieve all games for a given month in json format</a:t>
            </a:r>
          </a:p>
          <a:p>
            <a:r>
              <a:rPr lang="en-US" dirty="0"/>
              <a:t>Requests library was used to retrieve data about the player with the given username to directly interact with the chess.com API using a get request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264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E96C61-AFE1-4033-B494-3F1DAB5D80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57" b="80851"/>
          <a:stretch/>
        </p:blipFill>
        <p:spPr>
          <a:xfrm>
            <a:off x="0" y="0"/>
            <a:ext cx="12192000" cy="486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FD42D6-ACF7-4FE8-B57B-1B6F949C662E}"/>
              </a:ext>
            </a:extLst>
          </p:cNvPr>
          <p:cNvSpPr txBox="1"/>
          <p:nvPr/>
        </p:nvSpPr>
        <p:spPr>
          <a:xfrm>
            <a:off x="68094" y="603115"/>
            <a:ext cx="11896927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b="0" dirty="0">
                <a:effectLst/>
                <a:latin typeface="Consolas" panose="020B0609020204030204" pitchFamily="49" charset="0"/>
              </a:rPr>
              <a:t> "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url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": "https://www.chess.com/game/live/5891268179",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"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pgn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": "[Event \"Live Chess\"]\n[Site \"Chess.com\"]\n[Date \"2020.12.05\"]\n[Round \"-\"]\n[White \"daika91\"]\n[Black \"123lt\"]\n[Result \"1-0\"]\n[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CurrentPosition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\"8/5Rpk/5Ppp/p1b2n2/P1p4P/7K/2P3Q1/8 b - -\"]\n[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Timezone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\"UTC\"]\n[ECO \"D00\"]\n[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ECOUrl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\"https://www.chess.com/openings/Queens-Pawn-Opening-Accelerated-London-System\"]\n[UTCDate \"2020.12.05\"]\n[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UTCTime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\"09:00:45\"]\n[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WhiteElo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\"2525\"]\n[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BlackElo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\"2455\"]\n[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TimeControl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\"900+5\"]\n[Termination \"daika91 won by resignation\"]\n[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StartTime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\"09:00:45\"]\n[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EndDate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\"2020.12.05\"]\n[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EndTime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\"09:36:37\"]\n[Link \"https://www.chess.com/game/live/5891268179\"]\n\n1. d4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0:15:03.8]} 1... d5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0:15:02.6]} 2. Bf4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0:15:06.6]} 2... Nf6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0:15:05.6]} 3. e3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0:15:05.5]} 3... c5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0:15:08]} 4. Nf3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0:14:55.8]} 4... Nc6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0:14:40.3]} 5. Nbd2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0:14:58.4]} 5... cxd4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0:14:39.3]} 6. exd4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0:15:01.5]} 6... Qb6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0:14:41.6]} 7. Nb3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0:15:04.6]} 7... Bf5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0:14:45.7]} 8. a4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0:15:05]} 8... a5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0:13:48.4]} 9. Bb5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0:15:05.7]} 9... e6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0:13:44.3]} 10. O-O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0:15:03]} 10... Be7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0:13:40.7]} 11. Ne5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0:13:47.9]} 11... O-O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0:13:31.1]} 12. Bxc6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0:09:40.2]} 12... bxc6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0:13:28.2]} 13. g4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0:09:43.6]} 13... Bg6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0:11:43.5]} 14. h4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0:09:46.6]} 14... h6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0:10:51]} 15. Qe2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0:09:26.6]} 15... Qb7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0:09:52.1]} 16. Nxg6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0:07:27.4]} 16... fxg6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0:09:55]} 17. Qxe6+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0:07:18.8]} 17... Kh7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0:09:39.9]} 18. Be5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0:06:19.8]} 18... Rae8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0:07:39.6]} 19. g5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0:06:18.9]} 19... Nh5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0:04:54.5]} 20. Qg4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0:06:21.4]} 20... c5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0:03:20.1]} 21. f4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0:06:23.5]} 21... c4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0:02:42.8]} 22. Nc5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0:05:57]} 22... Qxb2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0:01:48.9]} 23. Ne6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0:03:46.9]} 23... Rf5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0:01:18.3]} 24. Qg2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0:03:50]} 24... Bb4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0:00:33.4]} 25. Rab1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0:03:35.5]} 25... Qa3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0:00:31.2]} 26. Nc7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0:03:07.8]} 26... Rexe5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0:00:32.4]} 27. fxe5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0:03:09.9]} 27... Qe3+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0:00:30.3]} 28. Kh2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0:03:12.1]} 28... Rxf1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0:00:23.4]} 29. Rxf1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0:03:14.2]} 29... Qxd4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0:00:27.2]} 30. Nxd5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0:01:55.8]} 30... Qxe5+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0:00:30.3]} 31. Kh3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0:01:42.4]} 31... Qe6+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0:00:33.5]} 32. Kh2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0:01:45.3]} 32... Bd6+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0:00:36.7]} 33. Kg1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0:01:48.3]} 33... Qe5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0:00:16.9]} 34. Rf7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0:00:23.6]} 34... Bc5+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0:00:19.4]} 35. Kh1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0:00:25.5]} 35... Ng3+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0:00:22.8]} 36. Kh2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0:00:28.6]} 36... Nf5+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0:00:22.6]} 37. Kh3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0:00:28.3]} 37... Qd4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0:00:26.5]} 38. Nf6+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0:00:29.6]} 38... Qxf6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0:00:24.5]} 39. gxf6 {[%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clk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 0:00:32.1]} 1-0",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"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time_control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": "900+5",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"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end_time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": 1607160997,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"rated": true,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"fen": "8/5Rpk/5Ppp/p1b2n2/P1p4P/7K/2P3Q1/8 b - -",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"</a:t>
            </a:r>
            <a:r>
              <a:rPr lang="en-GB" sz="1000" b="0" dirty="0" err="1">
                <a:effectLst/>
                <a:latin typeface="Consolas" panose="020B0609020204030204" pitchFamily="49" charset="0"/>
              </a:rPr>
              <a:t>time_class</a:t>
            </a:r>
            <a:r>
              <a:rPr lang="en-GB" sz="1000" b="0" dirty="0">
                <a:effectLst/>
                <a:latin typeface="Consolas" panose="020B0609020204030204" pitchFamily="49" charset="0"/>
              </a:rPr>
              <a:t>": "rapid",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"rules": "chess",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"white": {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    "rating": 2525,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    "result": "win",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    "@id": "https://api.chess.com/pub/player/daika91",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    "username": "daika91"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},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"black": {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    "rating": 2455,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    "result": "resigned",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    "@id": "https://api.chess.com/pub/player/123lt",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    "username": "123lt"</a:t>
            </a:r>
          </a:p>
          <a:p>
            <a:r>
              <a:rPr lang="en-GB" sz="1000" b="0" dirty="0">
                <a:effectLst/>
                <a:latin typeface="Consolas" panose="020B0609020204030204" pitchFamily="49" charset="0"/>
              </a:rPr>
              <a:t>            }</a:t>
            </a:r>
          </a:p>
        </p:txBody>
      </p:sp>
    </p:spTree>
    <p:extLst>
      <p:ext uri="{BB962C8B-B14F-4D97-AF65-F5344CB8AC3E}">
        <p14:creationId xmlns:p14="http://schemas.microsoft.com/office/powerpoint/2010/main" val="756349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2BFDA-DD44-4028-BA5D-DAC45C0CF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52D05-A71B-4C61-BE03-0FAD32DC0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Games ending in a white move have null values for black move for the same move number</a:t>
            </a:r>
            <a:endParaRPr lang="en-GB" dirty="0"/>
          </a:p>
          <a:p>
            <a:r>
              <a:rPr lang="en-GB" dirty="0"/>
              <a:t>PGN format is a continuous string and therefore split and replace were used to extract the required data</a:t>
            </a:r>
          </a:p>
          <a:p>
            <a:r>
              <a:rPr lang="en-GB" dirty="0"/>
              <a:t>Not All players have all there values saved in profile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967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2E6F2-938F-4DF2-8642-C261F0827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Storage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944D5-A8CF-4FDF-926E-75A1CBC48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Un-Structured: </a:t>
            </a:r>
          </a:p>
          <a:p>
            <a:r>
              <a:rPr lang="en-US" dirty="0"/>
              <a:t>Local Storage</a:t>
            </a:r>
          </a:p>
          <a:p>
            <a:r>
              <a:rPr lang="en-US" dirty="0"/>
              <a:t>Cloud Storage: s3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Structured:</a:t>
            </a:r>
          </a:p>
          <a:p>
            <a:r>
              <a:rPr lang="en-US" dirty="0"/>
              <a:t>Cloud Storage: RDS(PostgreSQL)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01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A32FA-6874-4D2A-B203-C1F190349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298F3-25E1-4E00-B4EA-0F0EC5A9E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Games were stored per username per year in a given folder with the naming format:“[username]_[year]_</a:t>
            </a:r>
            <a:r>
              <a:rPr lang="en-US" dirty="0" err="1"/>
              <a:t>games.json</a:t>
            </a:r>
            <a:r>
              <a:rPr lang="en-US" dirty="0"/>
              <a:t>”</a:t>
            </a:r>
            <a:r>
              <a:rPr lang="en-GB" dirty="0"/>
              <a:t> </a:t>
            </a:r>
          </a:p>
          <a:p>
            <a:pPr marL="0" indent="0">
              <a:buNone/>
            </a:pPr>
            <a:r>
              <a:rPr lang="en-GB" dirty="0"/>
              <a:t>Using the json library with the </a:t>
            </a:r>
            <a:r>
              <a:rPr lang="en-GB" dirty="0" err="1"/>
              <a:t>json.dump</a:t>
            </a:r>
            <a:r>
              <a:rPr lang="en-GB" dirty="0"/>
              <a:t> function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89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BrushVTI">
  <a:themeElements>
    <a:clrScheme name="AnalogousFromLightSeedRightStep">
      <a:dk1>
        <a:srgbClr val="000000"/>
      </a:dk1>
      <a:lt1>
        <a:srgbClr val="FFFFFF"/>
      </a:lt1>
      <a:dk2>
        <a:srgbClr val="313820"/>
      </a:dk2>
      <a:lt2>
        <a:srgbClr val="E2E5E8"/>
      </a:lt2>
      <a:accent1>
        <a:srgbClr val="C49A77"/>
      </a:accent1>
      <a:accent2>
        <a:srgbClr val="ACA267"/>
      </a:accent2>
      <a:accent3>
        <a:srgbClr val="98A773"/>
      </a:accent3>
      <a:accent4>
        <a:srgbClr val="7EB069"/>
      </a:accent4>
      <a:accent5>
        <a:srgbClr val="75B17C"/>
      </a:accent5>
      <a:accent6>
        <a:srgbClr val="69AF8E"/>
      </a:accent6>
      <a:hlink>
        <a:srgbClr val="5C85A7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1550</Words>
  <Application>Microsoft Office PowerPoint</Application>
  <PresentationFormat>Widescreen</PresentationFormat>
  <Paragraphs>65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Century Gothic</vt:lpstr>
      <vt:lpstr>Consolas</vt:lpstr>
      <vt:lpstr>Elephant</vt:lpstr>
      <vt:lpstr>BrushVTI</vt:lpstr>
      <vt:lpstr>Chess Data Scraper Project</vt:lpstr>
      <vt:lpstr>Contents</vt:lpstr>
      <vt:lpstr>The Dataset</vt:lpstr>
      <vt:lpstr>Target and Possible Uses</vt:lpstr>
      <vt:lpstr>Data Acquisition</vt:lpstr>
      <vt:lpstr>PowerPoint Presentation</vt:lpstr>
      <vt:lpstr>Data Cleaning </vt:lpstr>
      <vt:lpstr>Data Storage</vt:lpstr>
      <vt:lpstr>Local</vt:lpstr>
      <vt:lpstr>Cloud</vt:lpstr>
      <vt:lpstr>RDS (PostgreSQL) – tables ERD</vt:lpstr>
      <vt:lpstr>RDS (PostgreSQL) - Python Implementation</vt:lpstr>
      <vt:lpstr>Final 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Chess Data Scraper Project</dc:title>
  <dc:creator>Hussein Rizkana</dc:creator>
  <cp:lastModifiedBy>Hussein Rizkana</cp:lastModifiedBy>
  <cp:revision>17</cp:revision>
  <dcterms:created xsi:type="dcterms:W3CDTF">2021-03-22T11:08:21Z</dcterms:created>
  <dcterms:modified xsi:type="dcterms:W3CDTF">2021-03-22T20:33:16Z</dcterms:modified>
</cp:coreProperties>
</file>

<file path=docProps/thumbnail.jpeg>
</file>